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14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E9091F"/>
    <a:srgbClr val="107983"/>
    <a:srgbClr val="020824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>
        <p:scale>
          <a:sx n="107" d="100"/>
          <a:sy n="107" d="100"/>
        </p:scale>
        <p:origin x="-928" y="-1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4D929-8E0A-8E40-9F4C-A7D75F244EE6}" type="datetimeFigureOut">
              <a:rPr lang="nl-NL" smtClean="0"/>
              <a:t>23-08-2013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D10FA-2302-B247-B16A-CF3323516F1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Deze dia’s kunnen bewerkt en/of gebruikt worden om het onderwerp</a:t>
            </a:r>
            <a:r>
              <a:rPr lang="nl-NL" baseline="0" dirty="0" smtClean="0"/>
              <a:t> ‘Pijn bij dementie’ toe te lichten; bij vragen </a:t>
            </a:r>
            <a:r>
              <a:rPr lang="nl-NL" baseline="0" dirty="0" err="1" smtClean="0"/>
              <a:t>p.bocken</a:t>
            </a:r>
            <a:r>
              <a:rPr lang="nl-NL" baseline="0" dirty="0" smtClean="0"/>
              <a:t>@</a:t>
            </a:r>
            <a:r>
              <a:rPr lang="nl-NL" baseline="0" err="1" smtClean="0"/>
              <a:t>mboutrecht</a:t>
            </a:r>
            <a:r>
              <a:rPr lang="nl-NL" baseline="0" smtClean="0"/>
              <a:t>.nl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6A88-4000-4747-A6AB-3EC51ECBE20A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9902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66551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080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133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6029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370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2417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2719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47617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060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916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41350-D9E9-4E8C-B809-5D0A58ABF9FA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65455-FD81-48EC-A168-B9DCB3036D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01020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" y="0"/>
            <a:ext cx="9144000" cy="615632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676400" y="5334000"/>
            <a:ext cx="63721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Dia’s bij lesbrief </a:t>
            </a:r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‘Gedragsproble</a:t>
            </a:r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men’</a:t>
            </a:r>
            <a:endParaRPr lang="nl-NL" sz="3000" b="1" dirty="0">
              <a:solidFill>
                <a:schemeClr val="bg1"/>
              </a:solidFill>
              <a:latin typeface="Times"/>
              <a:cs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nl-NL" sz="4000" b="1" dirty="0">
                <a:solidFill>
                  <a:srgbClr val="E9091F"/>
                </a:solidFill>
              </a:rPr>
              <a:t>Stap 5: ‘Wat ga je er aan doen?’</a:t>
            </a:r>
            <a:endParaRPr lang="nl-NL" sz="4000" dirty="0">
              <a:solidFill>
                <a:srgbClr val="E9091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Omschrijf zo specifiek mogelijk de omstandigheden waarin de </a:t>
            </a:r>
            <a:r>
              <a:rPr lang="nl-NL" dirty="0">
                <a:solidFill>
                  <a:srgbClr val="0070C0"/>
                </a:solidFill>
              </a:rPr>
              <a:t>interventie</a:t>
            </a:r>
            <a:r>
              <a:rPr lang="nl-NL" dirty="0"/>
              <a:t> uitgevoerd wordt en de benaderingswijze van de cliënt.</a:t>
            </a:r>
          </a:p>
          <a:p>
            <a:pPr marL="0" indent="0">
              <a:buNone/>
            </a:pPr>
            <a:r>
              <a:rPr lang="nl-NL" dirty="0" smtClean="0"/>
              <a:t>• wat </a:t>
            </a:r>
            <a:r>
              <a:rPr lang="nl-NL" dirty="0"/>
              <a:t>ga je </a:t>
            </a:r>
            <a:r>
              <a:rPr lang="nl-NL" dirty="0" smtClean="0"/>
              <a:t>doen?</a:t>
            </a:r>
          </a:p>
          <a:p>
            <a:pPr marL="0" indent="0">
              <a:buNone/>
            </a:pPr>
            <a:r>
              <a:rPr lang="nl-NL" dirty="0" smtClean="0"/>
              <a:t>• wie </a:t>
            </a:r>
            <a:r>
              <a:rPr lang="nl-NL" dirty="0"/>
              <a:t>gaat het </a:t>
            </a:r>
            <a:r>
              <a:rPr lang="nl-NL" dirty="0" smtClean="0"/>
              <a:t>doen?</a:t>
            </a:r>
          </a:p>
          <a:p>
            <a:pPr marL="0" indent="0">
              <a:buNone/>
            </a:pPr>
            <a:r>
              <a:rPr lang="nl-NL" dirty="0" smtClean="0"/>
              <a:t>• waar?</a:t>
            </a:r>
          </a:p>
          <a:p>
            <a:pPr marL="0" indent="0">
              <a:buNone/>
            </a:pPr>
            <a:r>
              <a:rPr lang="nl-NL" dirty="0" smtClean="0"/>
              <a:t>• wanneer?</a:t>
            </a:r>
          </a:p>
          <a:p>
            <a:pPr marL="0" indent="0">
              <a:buNone/>
            </a:pPr>
            <a:r>
              <a:rPr lang="nl-NL" dirty="0" smtClean="0"/>
              <a:t>• hoe lang?</a:t>
            </a:r>
          </a:p>
          <a:p>
            <a:pPr marL="0" indent="0">
              <a:buNone/>
            </a:pPr>
            <a:r>
              <a:rPr lang="nl-NL" dirty="0" smtClean="0"/>
              <a:t>• evaluatiedatum </a:t>
            </a:r>
            <a:endParaRPr lang="nl-NL" dirty="0"/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962400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140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722438"/>
          </a:xfrm>
        </p:spPr>
        <p:txBody>
          <a:bodyPr>
            <a:normAutofit/>
          </a:bodyPr>
          <a:lstStyle/>
          <a:p>
            <a:r>
              <a:rPr lang="nl-NL" sz="4000" b="1" dirty="0" smtClean="0">
                <a:solidFill>
                  <a:srgbClr val="E9091F"/>
                </a:solidFill>
              </a:rPr>
              <a:t>Interventies </a:t>
            </a:r>
            <a:r>
              <a:rPr lang="nl-NL" sz="4000" dirty="0" smtClean="0">
                <a:solidFill>
                  <a:srgbClr val="E9091F"/>
                </a:solidFill>
              </a:rPr>
              <a:t>: </a:t>
            </a:r>
            <a:endParaRPr lang="nl-NL" sz="4000" dirty="0">
              <a:solidFill>
                <a:srgbClr val="E9091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Zie: </a:t>
            </a:r>
            <a:r>
              <a:rPr lang="nl-NL" dirty="0" smtClean="0">
                <a:solidFill>
                  <a:schemeClr val="accent1"/>
                </a:solidFill>
              </a:rPr>
              <a:t>‘</a:t>
            </a:r>
            <a:r>
              <a:rPr lang="nl-NL" b="1" dirty="0" smtClean="0">
                <a:solidFill>
                  <a:schemeClr val="accent1"/>
                </a:solidFill>
              </a:rPr>
              <a:t>Richtlijn </a:t>
            </a:r>
            <a:r>
              <a:rPr lang="nl-NL" b="1" dirty="0">
                <a:solidFill>
                  <a:schemeClr val="accent1"/>
                </a:solidFill>
              </a:rPr>
              <a:t>Omgaan met gedragsproblemen bij patiënten met </a:t>
            </a:r>
            <a:r>
              <a:rPr lang="nl-NL" b="1" dirty="0" smtClean="0">
                <a:solidFill>
                  <a:schemeClr val="accent1"/>
                </a:solidFill>
              </a:rPr>
              <a:t>dementie</a:t>
            </a:r>
            <a:r>
              <a:rPr lang="nl-NL" dirty="0" smtClean="0">
                <a:solidFill>
                  <a:schemeClr val="accent1"/>
                </a:solidFill>
              </a:rPr>
              <a:t>’</a:t>
            </a:r>
            <a:r>
              <a:rPr lang="nl-NL" dirty="0" smtClean="0"/>
              <a:t> van </a:t>
            </a:r>
            <a:r>
              <a:rPr lang="nl-NL" dirty="0" smtClean="0">
                <a:solidFill>
                  <a:schemeClr val="accent1"/>
                </a:solidFill>
              </a:rPr>
              <a:t>V&amp;VN</a:t>
            </a:r>
          </a:p>
          <a:p>
            <a:pPr marL="0" indent="0">
              <a:buNone/>
            </a:pPr>
            <a:r>
              <a:rPr lang="nl-NL" dirty="0" smtClean="0"/>
              <a:t>voor: </a:t>
            </a:r>
            <a:r>
              <a:rPr lang="nl-NL" i="1" dirty="0" smtClean="0"/>
              <a:t>welke voorkeurs</a:t>
            </a:r>
            <a:r>
              <a:rPr lang="nl-NL" dirty="0" smtClean="0"/>
              <a:t>interventies bij </a:t>
            </a:r>
            <a:r>
              <a:rPr lang="nl-NL" i="1" dirty="0" smtClean="0"/>
              <a:t>welke</a:t>
            </a:r>
            <a:r>
              <a:rPr lang="nl-NL" dirty="0" smtClean="0"/>
              <a:t> gedragingen </a:t>
            </a:r>
          </a:p>
          <a:p>
            <a:pPr marL="0" indent="0">
              <a:buNone/>
            </a:pPr>
            <a:r>
              <a:rPr lang="nl-NL" sz="2000" dirty="0" smtClean="0"/>
              <a:t>Bijvoorbeeld:</a:t>
            </a:r>
            <a:r>
              <a:rPr lang="nl-NL" sz="2000" dirty="0" smtClean="0"/>
              <a:t> </a:t>
            </a:r>
          </a:p>
          <a:p>
            <a:pPr marL="0" indent="0">
              <a:buNone/>
            </a:pPr>
            <a:r>
              <a:rPr lang="nl-NL" sz="2400" dirty="0" smtClean="0"/>
              <a:t>Aanbeveling </a:t>
            </a:r>
            <a:r>
              <a:rPr lang="nl-NL" sz="2400" dirty="0"/>
              <a:t>8 </a:t>
            </a:r>
            <a:r>
              <a:rPr lang="nl-NL" sz="2400" dirty="0" smtClean="0"/>
              <a:t>1: Bij </a:t>
            </a:r>
            <a:r>
              <a:rPr lang="nl-NL" sz="2400" dirty="0"/>
              <a:t>een persoon met dementie die </a:t>
            </a:r>
            <a:r>
              <a:rPr lang="nl-NL" sz="2400" u="sng" dirty="0"/>
              <a:t>depressief </a:t>
            </a:r>
            <a:r>
              <a:rPr lang="nl-NL" sz="2400" dirty="0"/>
              <a:t>is wordt sterk aanbevolen reminiscentie toe te passen. Er zijn verschillende vormen van reminiscentie: terugblikken op het leven (life review), de eenvoudige herinnering, het levensverhaal en de levensgeschiedenis	</a:t>
            </a:r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1669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E9091F"/>
                </a:solidFill>
              </a:rPr>
              <a:t>Stap 6: ‘</a:t>
            </a:r>
            <a:r>
              <a:rPr lang="nl-NL" b="1" dirty="0" smtClean="0">
                <a:solidFill>
                  <a:srgbClr val="E9091F"/>
                </a:solidFill>
              </a:rPr>
              <a:t>Heeft </a:t>
            </a:r>
            <a:r>
              <a:rPr lang="nl-NL" b="1" dirty="0">
                <a:solidFill>
                  <a:srgbClr val="E9091F"/>
                </a:solidFill>
              </a:rPr>
              <a:t>het geholpen</a:t>
            </a:r>
            <a:r>
              <a:rPr lang="nl-NL" b="1" dirty="0" smtClean="0">
                <a:solidFill>
                  <a:srgbClr val="E9091F"/>
                </a:solidFill>
              </a:rPr>
              <a:t>?’</a:t>
            </a:r>
            <a:br>
              <a:rPr lang="nl-NL" b="1" dirty="0" smtClean="0">
                <a:solidFill>
                  <a:srgbClr val="E9091F"/>
                </a:solidFill>
              </a:rPr>
            </a:br>
            <a:r>
              <a:rPr lang="nl-NL" dirty="0">
                <a:solidFill>
                  <a:srgbClr val="E9091F"/>
                </a:solidFill>
              </a:rPr>
              <a:t>Is het doel bereikt?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297180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De interventie wordt:</a:t>
            </a:r>
          </a:p>
          <a:p>
            <a:pPr marL="0" indent="0">
              <a:buNone/>
            </a:pPr>
            <a:r>
              <a:rPr lang="nl-NL" dirty="0" smtClean="0"/>
              <a:t>• gestopt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voortgezet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op </a:t>
            </a:r>
            <a:r>
              <a:rPr lang="nl-NL" dirty="0"/>
              <a:t>andere wijze voortgezet</a:t>
            </a:r>
          </a:p>
          <a:p>
            <a:pPr marL="0" indent="0">
              <a:buNone/>
            </a:pPr>
            <a:r>
              <a:rPr lang="nl-NL" dirty="0" smtClean="0"/>
              <a:t>• vervangen door een andere </a:t>
            </a:r>
            <a:r>
              <a:rPr lang="nl-NL" dirty="0"/>
              <a:t>interventie</a:t>
            </a:r>
          </a:p>
          <a:p>
            <a:endParaRPr lang="nl-NL" dirty="0"/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163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609600"/>
            <a:ext cx="7772400" cy="1470025"/>
          </a:xfrm>
        </p:spPr>
        <p:txBody>
          <a:bodyPr/>
          <a:lstStyle/>
          <a:p>
            <a:r>
              <a:rPr lang="nl-NL" sz="2400" b="1" dirty="0" smtClean="0">
                <a:solidFill>
                  <a:srgbClr val="DD1C21"/>
                </a:solidFill>
              </a:rPr>
              <a:t>Uit de officiële richtlijn </a:t>
            </a:r>
            <a:r>
              <a:rPr lang="nl-NL" sz="2400" b="1" dirty="0" smtClean="0">
                <a:solidFill>
                  <a:srgbClr val="DD1C21"/>
                </a:solidFill>
              </a:rPr>
              <a:t>V&amp;VN:</a:t>
            </a:r>
            <a:r>
              <a:rPr lang="nl-NL" sz="2400" b="1" dirty="0" smtClean="0">
                <a:solidFill>
                  <a:srgbClr val="DD1C21"/>
                </a:solidFill>
              </a:rPr>
              <a:t/>
            </a:r>
            <a:br>
              <a:rPr lang="nl-NL" sz="2400" b="1" dirty="0" smtClean="0">
                <a:solidFill>
                  <a:srgbClr val="DD1C21"/>
                </a:solidFill>
              </a:rPr>
            </a:br>
            <a:r>
              <a:rPr lang="nl-NL" b="1" dirty="0" smtClean="0">
                <a:solidFill>
                  <a:srgbClr val="DD1C21"/>
                </a:solidFill>
              </a:rPr>
              <a:t>Probleemgedrag</a:t>
            </a:r>
            <a:endParaRPr lang="nl-NL" dirty="0">
              <a:solidFill>
                <a:srgbClr val="DD1C2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14400" y="2438400"/>
            <a:ext cx="7620000" cy="17526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‘Alle </a:t>
            </a:r>
            <a:r>
              <a:rPr lang="nl-NL" dirty="0">
                <a:solidFill>
                  <a:schemeClr val="tx1"/>
                </a:solidFill>
              </a:rPr>
              <a:t>gedrag van de patiënt dat door de patiënt en/of zijn omgeving als moeilijk hanteerbaar wordt </a:t>
            </a:r>
            <a:r>
              <a:rPr lang="nl-NL" dirty="0" smtClean="0">
                <a:solidFill>
                  <a:schemeClr val="tx1"/>
                </a:solidFill>
              </a:rPr>
              <a:t>ervaren’.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2920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DD1C21"/>
                </a:solidFill>
              </a:rPr>
              <a:t>Voorbeelden gedragsproblemen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smtClean="0"/>
              <a:t>• agressie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angstig gedrag</a:t>
            </a:r>
          </a:p>
          <a:p>
            <a:pPr marL="0" indent="0">
              <a:buNone/>
            </a:pPr>
            <a:r>
              <a:rPr lang="nl-NL" dirty="0" smtClean="0"/>
              <a:t>• onrust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depressief gedrag</a:t>
            </a:r>
          </a:p>
          <a:p>
            <a:pPr marL="0" indent="0">
              <a:buNone/>
            </a:pPr>
            <a:r>
              <a:rPr lang="nl-NL" dirty="0" smtClean="0"/>
              <a:t>• gedrag op basis van wanen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apathie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schelden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vloeken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slaan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schoppen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uitkleden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• weglopen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8100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9675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52800"/>
            <a:ext cx="2407543" cy="24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 descr="DenD-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612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E9091F"/>
                </a:solidFill>
              </a:rPr>
              <a:t>Oorzaken </a:t>
            </a:r>
            <a:r>
              <a:rPr lang="nl-NL" b="1" dirty="0" smtClean="0">
                <a:solidFill>
                  <a:srgbClr val="E9091F"/>
                </a:solidFill>
              </a:rPr>
              <a:t>van het gedrag</a:t>
            </a:r>
            <a:r>
              <a:rPr lang="nl-NL" dirty="0" smtClean="0">
                <a:solidFill>
                  <a:srgbClr val="E9091F"/>
                </a:solidFill>
              </a:rPr>
              <a:t/>
            </a:r>
            <a:br>
              <a:rPr lang="nl-NL" dirty="0" smtClean="0">
                <a:solidFill>
                  <a:srgbClr val="E9091F"/>
                </a:solidFill>
              </a:rPr>
            </a:br>
            <a:endParaRPr lang="nl-NL" dirty="0">
              <a:solidFill>
                <a:srgbClr val="E9091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• lichamelijke </a:t>
            </a:r>
            <a:r>
              <a:rPr lang="nl-NL" dirty="0"/>
              <a:t>gezondheid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• levensgeschiedenis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• persoonlijkheidsfactoren </a:t>
            </a:r>
            <a:r>
              <a:rPr lang="nl-NL" dirty="0"/>
              <a:t>en wijze van problemen oplossen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• sociale </a:t>
            </a:r>
            <a:r>
              <a:rPr lang="nl-NL" dirty="0"/>
              <a:t>en omgevingsfactoren</a:t>
            </a:r>
          </a:p>
          <a:p>
            <a:endParaRPr lang="nl-NL" dirty="0"/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421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E9091F"/>
                </a:solidFill>
              </a:rPr>
              <a:t>S</a:t>
            </a:r>
            <a:r>
              <a:rPr lang="nl-NL" b="1" dirty="0" smtClean="0">
                <a:solidFill>
                  <a:srgbClr val="E9091F"/>
                </a:solidFill>
              </a:rPr>
              <a:t>tappenplan </a:t>
            </a:r>
            <a:r>
              <a:rPr lang="nl-NL" b="1" dirty="0" smtClean="0">
                <a:solidFill>
                  <a:srgbClr val="E9091F"/>
                </a:solidFill>
              </a:rPr>
              <a:t>voor verpleegkundigen en verzorgenden</a:t>
            </a:r>
            <a:r>
              <a:rPr lang="nl-NL" dirty="0" smtClean="0">
                <a:solidFill>
                  <a:srgbClr val="E9091F"/>
                </a:solidFill>
              </a:rPr>
              <a:t/>
            </a:r>
            <a:br>
              <a:rPr lang="nl-NL" dirty="0" smtClean="0">
                <a:solidFill>
                  <a:srgbClr val="E9091F"/>
                </a:solidFill>
              </a:rPr>
            </a:br>
            <a:endParaRPr lang="nl-NL" dirty="0">
              <a:solidFill>
                <a:srgbClr val="E9091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• stap </a:t>
            </a:r>
            <a:r>
              <a:rPr lang="nl-NL" dirty="0"/>
              <a:t>1: wat zie je?</a:t>
            </a:r>
          </a:p>
          <a:p>
            <a:pPr marL="0" indent="0">
              <a:buNone/>
            </a:pPr>
            <a:r>
              <a:rPr lang="nl-NL" dirty="0" smtClean="0"/>
              <a:t>• stap </a:t>
            </a:r>
            <a:r>
              <a:rPr lang="nl-NL" dirty="0"/>
              <a:t>2: in welke situatie komt het gedrag voor?</a:t>
            </a:r>
          </a:p>
          <a:p>
            <a:pPr marL="0" indent="0">
              <a:buNone/>
            </a:pPr>
            <a:r>
              <a:rPr lang="nl-NL" dirty="0" smtClean="0"/>
              <a:t>• stap </a:t>
            </a:r>
            <a:r>
              <a:rPr lang="nl-NL" dirty="0"/>
              <a:t>3: hoe komt het?</a:t>
            </a:r>
          </a:p>
          <a:p>
            <a:pPr marL="0" indent="0">
              <a:buNone/>
            </a:pPr>
            <a:r>
              <a:rPr lang="nl-NL" dirty="0" smtClean="0"/>
              <a:t>• stap </a:t>
            </a:r>
            <a:r>
              <a:rPr lang="nl-NL" dirty="0"/>
              <a:t>4: omschrijf zo specifiek mogelijk het doel.</a:t>
            </a:r>
          </a:p>
          <a:p>
            <a:pPr marL="0" indent="0">
              <a:buNone/>
            </a:pPr>
            <a:r>
              <a:rPr lang="nl-NL" dirty="0" smtClean="0"/>
              <a:t>• stap </a:t>
            </a:r>
            <a:r>
              <a:rPr lang="nl-NL" dirty="0"/>
              <a:t>5: wat ga je eraan doen?</a:t>
            </a:r>
          </a:p>
          <a:p>
            <a:pPr marL="0" indent="0">
              <a:buNone/>
            </a:pPr>
            <a:r>
              <a:rPr lang="nl-NL" dirty="0" smtClean="0"/>
              <a:t>• stap </a:t>
            </a:r>
            <a:r>
              <a:rPr lang="nl-NL" dirty="0"/>
              <a:t>6: heeft het geholpen?</a:t>
            </a:r>
          </a:p>
          <a:p>
            <a:endParaRPr lang="nl-NL" dirty="0"/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483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E9091F"/>
                </a:solidFill>
              </a:rPr>
              <a:t/>
            </a:r>
            <a:br>
              <a:rPr lang="nl-NL" b="1" dirty="0" smtClean="0">
                <a:solidFill>
                  <a:srgbClr val="E9091F"/>
                </a:solidFill>
              </a:rPr>
            </a:br>
            <a:r>
              <a:rPr lang="nl-NL" b="1" dirty="0">
                <a:solidFill>
                  <a:srgbClr val="E9091F"/>
                </a:solidFill>
              </a:rPr>
              <a:t/>
            </a:r>
            <a:br>
              <a:rPr lang="nl-NL" b="1" dirty="0">
                <a:solidFill>
                  <a:srgbClr val="E9091F"/>
                </a:solidFill>
              </a:rPr>
            </a:br>
            <a:r>
              <a:rPr lang="nl-NL" b="1" dirty="0" smtClean="0">
                <a:solidFill>
                  <a:srgbClr val="E9091F"/>
                </a:solidFill>
              </a:rPr>
              <a:t>Stap 1: ‘Wat zie je</a:t>
            </a:r>
            <a:r>
              <a:rPr lang="nl-NL" b="1" dirty="0" smtClean="0">
                <a:solidFill>
                  <a:srgbClr val="E9091F"/>
                </a:solidFill>
              </a:rPr>
              <a:t>’: </a:t>
            </a:r>
            <a:r>
              <a:rPr lang="nl-NL" dirty="0" smtClean="0">
                <a:solidFill>
                  <a:srgbClr val="E9091F"/>
                </a:solidFill>
              </a:rPr>
              <a:t>Welk gedrag vormt een probleem en is het meest opvallend en/of belastend. </a:t>
            </a:r>
            <a:br>
              <a:rPr lang="nl-NL" dirty="0" smtClean="0">
                <a:solidFill>
                  <a:srgbClr val="E9091F"/>
                </a:solidFill>
              </a:rPr>
            </a:br>
            <a:endParaRPr lang="nl-NL" dirty="0">
              <a:solidFill>
                <a:srgbClr val="E9091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996953"/>
            <a:ext cx="8229600" cy="294664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• door </a:t>
            </a:r>
            <a:r>
              <a:rPr lang="nl-NL" dirty="0"/>
              <a:t>middel van observatie</a:t>
            </a:r>
          </a:p>
          <a:p>
            <a:pPr marL="0" indent="0">
              <a:buNone/>
            </a:pPr>
            <a:r>
              <a:rPr lang="nl-NL" dirty="0" smtClean="0"/>
              <a:t>• bekijk </a:t>
            </a:r>
            <a:r>
              <a:rPr lang="nl-NL" dirty="0"/>
              <a:t>en beschrijf het gedrag</a:t>
            </a:r>
          </a:p>
          <a:p>
            <a:pPr marL="0" indent="0">
              <a:buNone/>
            </a:pPr>
            <a:r>
              <a:rPr lang="nl-NL" dirty="0" smtClean="0"/>
              <a:t>• vul </a:t>
            </a:r>
            <a:r>
              <a:rPr lang="nl-NL" dirty="0"/>
              <a:t>zo concreet mogelijk in welk gedrag een probleem vormt</a:t>
            </a:r>
          </a:p>
          <a:p>
            <a:pPr marL="0" indent="0">
              <a:buNone/>
            </a:pPr>
            <a:r>
              <a:rPr lang="nl-NL" dirty="0" smtClean="0"/>
              <a:t>• voor </a:t>
            </a:r>
            <a:r>
              <a:rPr lang="nl-NL" dirty="0"/>
              <a:t>wie is het gedrag een probleem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59" y="2636912"/>
            <a:ext cx="128587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08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E9091F"/>
                </a:solidFill>
              </a:rPr>
              <a:t>Stap 2: ‘In welke situatie komt het gedrag </a:t>
            </a:r>
            <a:r>
              <a:rPr lang="nl-NL" b="1" dirty="0" smtClean="0">
                <a:solidFill>
                  <a:srgbClr val="E9091F"/>
                </a:solidFill>
              </a:rPr>
              <a:t>voor?’</a:t>
            </a:r>
            <a:r>
              <a:rPr lang="nl-NL" sz="3100" b="1" dirty="0" smtClean="0">
                <a:solidFill>
                  <a:srgbClr val="E9091F"/>
                </a:solidFill>
              </a:rPr>
              <a:t> </a:t>
            </a:r>
            <a:r>
              <a:rPr lang="nl-NL" sz="3100" dirty="0" smtClean="0">
                <a:solidFill>
                  <a:srgbClr val="E9091F"/>
                </a:solidFill>
              </a:rPr>
              <a:t>(Inzicht </a:t>
            </a:r>
            <a:r>
              <a:rPr lang="nl-NL" sz="3100" dirty="0" smtClean="0">
                <a:solidFill>
                  <a:srgbClr val="E9091F"/>
                </a:solidFill>
              </a:rPr>
              <a:t>krijgen in situaties waarin het probleemgedrag voorkomt)</a:t>
            </a:r>
            <a:endParaRPr lang="nl-NL" sz="3100" dirty="0">
              <a:solidFill>
                <a:srgbClr val="E9091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9857" y="2307771"/>
            <a:ext cx="8229600" cy="333102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1. Wie </a:t>
            </a:r>
            <a:r>
              <a:rPr lang="nl-NL" dirty="0"/>
              <a:t>is er in de buurt?</a:t>
            </a:r>
          </a:p>
          <a:p>
            <a:pPr>
              <a:buNone/>
            </a:pPr>
            <a:r>
              <a:rPr lang="nl-NL" dirty="0"/>
              <a:t>2</a:t>
            </a:r>
            <a:r>
              <a:rPr lang="nl-NL" dirty="0" smtClean="0"/>
              <a:t>. Wat </a:t>
            </a:r>
            <a:r>
              <a:rPr lang="nl-NL" dirty="0"/>
              <a:t>gebeurt er in de directe omgeving?</a:t>
            </a:r>
          </a:p>
          <a:p>
            <a:pPr>
              <a:buNone/>
            </a:pPr>
            <a:r>
              <a:rPr lang="nl-NL" dirty="0"/>
              <a:t>3</a:t>
            </a:r>
            <a:r>
              <a:rPr lang="nl-NL" dirty="0" smtClean="0"/>
              <a:t>. Waar </a:t>
            </a:r>
            <a:r>
              <a:rPr lang="nl-NL" dirty="0"/>
              <a:t>komt het gedrag voor?</a:t>
            </a:r>
          </a:p>
          <a:p>
            <a:pPr>
              <a:buNone/>
            </a:pPr>
            <a:r>
              <a:rPr lang="nl-NL" dirty="0"/>
              <a:t>4</a:t>
            </a:r>
            <a:r>
              <a:rPr lang="nl-NL" dirty="0" smtClean="0"/>
              <a:t>. Wanneer </a:t>
            </a:r>
            <a:r>
              <a:rPr lang="nl-NL" dirty="0"/>
              <a:t>komt het gedrag voor?</a:t>
            </a:r>
          </a:p>
          <a:p>
            <a:pPr>
              <a:buNone/>
            </a:pPr>
            <a:r>
              <a:rPr lang="nl-NL" dirty="0"/>
              <a:t>5</a:t>
            </a:r>
            <a:r>
              <a:rPr lang="nl-NL" dirty="0" smtClean="0"/>
              <a:t>. Wat </a:t>
            </a:r>
            <a:r>
              <a:rPr lang="nl-NL" dirty="0"/>
              <a:t>gebeurt er voordat het gedrag </a:t>
            </a:r>
            <a:r>
              <a:rPr lang="nl-NL" dirty="0" smtClean="0"/>
              <a:t>plaatsvindt?</a:t>
            </a:r>
          </a:p>
          <a:p>
            <a:endParaRPr lang="nl-NL" dirty="0"/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33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E9091F"/>
                </a:solidFill>
              </a:rPr>
              <a:t>Stap 3: ‘Hoe komt het?</a:t>
            </a:r>
            <a:r>
              <a:rPr lang="nl-NL" b="1" dirty="0" smtClean="0">
                <a:solidFill>
                  <a:srgbClr val="E9091F"/>
                </a:solidFill>
              </a:rPr>
              <a:t>’ </a:t>
            </a:r>
            <a:br>
              <a:rPr lang="nl-NL" b="1" dirty="0" smtClean="0">
                <a:solidFill>
                  <a:srgbClr val="E9091F"/>
                </a:solidFill>
              </a:rPr>
            </a:br>
            <a:r>
              <a:rPr lang="nl-NL" dirty="0" smtClean="0">
                <a:solidFill>
                  <a:srgbClr val="E9091F"/>
                </a:solidFill>
              </a:rPr>
              <a:t>Mogelijke oorzaken</a:t>
            </a:r>
            <a:r>
              <a:rPr lang="nl-NL" dirty="0" smtClean="0">
                <a:solidFill>
                  <a:srgbClr val="E9091F"/>
                </a:solidFill>
              </a:rPr>
              <a:t>: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81000" y="2590800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/>
              <a:t>•</a:t>
            </a:r>
            <a:r>
              <a:rPr lang="nl-NL" sz="3200" dirty="0" smtClean="0"/>
              <a:t> lichamelijke klachten</a:t>
            </a:r>
            <a:r>
              <a:rPr lang="nl-NL" sz="3200" dirty="0" smtClean="0"/>
              <a:t>: </a:t>
            </a:r>
            <a:r>
              <a:rPr lang="nl-NL" sz="3200" dirty="0"/>
              <a:t>pijn, infectie, onvervulde </a:t>
            </a:r>
            <a:r>
              <a:rPr lang="nl-NL" sz="3200" dirty="0" smtClean="0"/>
              <a:t>behoeftes …….</a:t>
            </a:r>
          </a:p>
          <a:p>
            <a:r>
              <a:rPr lang="nl-NL" sz="3200" dirty="0" smtClean="0"/>
              <a:t>•</a:t>
            </a:r>
            <a:r>
              <a:rPr lang="nl-NL" sz="3200" dirty="0" smtClean="0"/>
              <a:t> omgeving</a:t>
            </a:r>
            <a:r>
              <a:rPr lang="nl-NL" sz="3200" dirty="0"/>
              <a:t>: verandering, over</a:t>
            </a:r>
            <a:r>
              <a:rPr lang="nl-NL" sz="3200" dirty="0" smtClean="0"/>
              <a:t>- of </a:t>
            </a:r>
            <a:r>
              <a:rPr lang="nl-NL" sz="3200" dirty="0"/>
              <a:t>onderprikkeling, </a:t>
            </a:r>
            <a:r>
              <a:rPr lang="nl-NL" sz="3200" dirty="0" smtClean="0"/>
              <a:t>overvraagd ..…</a:t>
            </a:r>
            <a:endParaRPr lang="nl-NL" sz="3200" dirty="0"/>
          </a:p>
          <a:p>
            <a:r>
              <a:rPr lang="nl-NL" sz="3200" dirty="0" smtClean="0"/>
              <a:t>•</a:t>
            </a:r>
            <a:r>
              <a:rPr lang="nl-NL" sz="3200" dirty="0" smtClean="0"/>
              <a:t> vanuit </a:t>
            </a:r>
            <a:r>
              <a:rPr lang="nl-NL" sz="3200" dirty="0"/>
              <a:t>levensgeschiedenis, </a:t>
            </a:r>
            <a:r>
              <a:rPr lang="nl-NL" sz="3200" dirty="0" smtClean="0"/>
              <a:t>persoonlijkheid ..…</a:t>
            </a:r>
            <a:endParaRPr lang="nl-NL" sz="3200" dirty="0"/>
          </a:p>
          <a:p>
            <a:r>
              <a:rPr lang="nl-NL" sz="3200" dirty="0" smtClean="0"/>
              <a:t>•</a:t>
            </a:r>
            <a:r>
              <a:rPr lang="nl-NL" sz="3200" dirty="0" smtClean="0"/>
              <a:t> andere </a:t>
            </a:r>
            <a:r>
              <a:rPr lang="nl-NL" sz="3200" dirty="0"/>
              <a:t>oorzaak, </a:t>
            </a:r>
            <a:r>
              <a:rPr lang="nl-NL" sz="3200" dirty="0" smtClean="0"/>
              <a:t>namelijk  ……</a:t>
            </a:r>
            <a:endParaRPr lang="nl-NL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8600"/>
            <a:ext cx="12668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5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65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E9091F"/>
                </a:solidFill>
              </a:rPr>
              <a:t/>
            </a:r>
            <a:br>
              <a:rPr lang="nl-NL" dirty="0" smtClean="0">
                <a:solidFill>
                  <a:srgbClr val="E9091F"/>
                </a:solidFill>
              </a:rPr>
            </a:br>
            <a:r>
              <a:rPr lang="nl-NL" b="1" dirty="0">
                <a:solidFill>
                  <a:srgbClr val="E9091F"/>
                </a:solidFill>
              </a:rPr>
              <a:t>Stap 4: ‘Omschrijf zo specifiek mogelijk het doel’ </a:t>
            </a:r>
            <a:r>
              <a:rPr lang="nl-NL" dirty="0" smtClean="0">
                <a:solidFill>
                  <a:srgbClr val="E9091F"/>
                </a:solidFill>
              </a:rPr>
              <a:t/>
            </a:r>
            <a:br>
              <a:rPr lang="nl-NL" dirty="0" smtClean="0">
                <a:solidFill>
                  <a:srgbClr val="E9091F"/>
                </a:solidFill>
              </a:rPr>
            </a:br>
            <a:endParaRPr lang="nl-NL" dirty="0">
              <a:solidFill>
                <a:srgbClr val="E9091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3606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• gedrag </a:t>
            </a:r>
            <a:r>
              <a:rPr lang="nl-NL" dirty="0"/>
              <a:t>opheffen</a:t>
            </a:r>
          </a:p>
          <a:p>
            <a:pPr marL="0" indent="0">
              <a:buNone/>
            </a:pPr>
            <a:r>
              <a:rPr lang="nl-NL" dirty="0" smtClean="0"/>
              <a:t>• gedrag </a:t>
            </a:r>
            <a:r>
              <a:rPr lang="nl-NL" dirty="0"/>
              <a:t>verminderen</a:t>
            </a:r>
          </a:p>
          <a:p>
            <a:pPr marL="0" indent="0">
              <a:buNone/>
            </a:pPr>
            <a:r>
              <a:rPr lang="nl-NL" dirty="0" smtClean="0"/>
              <a:t>• leren </a:t>
            </a:r>
            <a:r>
              <a:rPr lang="nl-NL" dirty="0"/>
              <a:t>omgaan met de gedragsproblemen</a:t>
            </a:r>
          </a:p>
          <a:p>
            <a:pPr marL="800100" lvl="2" indent="0">
              <a:buNone/>
            </a:pPr>
            <a:r>
              <a:rPr lang="nl-NL" dirty="0" smtClean="0"/>
              <a:t>• </a:t>
            </a:r>
            <a:r>
              <a:rPr lang="nl-NL" sz="2800" dirty="0" smtClean="0"/>
              <a:t>door </a:t>
            </a:r>
            <a:r>
              <a:rPr lang="nl-NL" sz="2800" dirty="0"/>
              <a:t>verzorgende/verpleegkundige</a:t>
            </a:r>
          </a:p>
          <a:p>
            <a:pPr marL="800100" lvl="2" indent="0">
              <a:buNone/>
            </a:pPr>
            <a:r>
              <a:rPr lang="nl-NL" sz="2800" dirty="0" smtClean="0"/>
              <a:t>• door </a:t>
            </a:r>
            <a:r>
              <a:rPr lang="nl-NL" sz="2800" dirty="0"/>
              <a:t>mantelzorger</a:t>
            </a:r>
          </a:p>
          <a:p>
            <a:endParaRPr lang="nl-NL" dirty="0"/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24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558</Words>
  <Application>Microsoft Office PowerPoint</Application>
  <PresentationFormat>Diavoorstelling (4:3)</PresentationFormat>
  <Paragraphs>74</Paragraphs>
  <Slides>12</Slides>
  <Notes>1</Notes>
  <HiddenSlides>0</HiddenSlides>
  <MMClips>0</MMClips>
  <ScaleCrop>false</ScaleCrop>
  <HeadingPairs>
    <vt:vector size="4" baseType="variant">
      <vt:variant>
        <vt:lpstr>Ontwerpsjabloon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Dia 1</vt:lpstr>
      <vt:lpstr>Uit de officiële richtlijn V&amp;VN: Probleemgedrag</vt:lpstr>
      <vt:lpstr>Voorbeelden gedragsproblemen </vt:lpstr>
      <vt:lpstr>Oorzaken van het gedrag </vt:lpstr>
      <vt:lpstr>Stappenplan voor verpleegkundigen en verzorgenden </vt:lpstr>
      <vt:lpstr>  Stap 1: ‘Wat zie je’: Welk gedrag vormt een probleem en is het meest opvallend en/of belastend.  </vt:lpstr>
      <vt:lpstr>Stap 2: ‘In welke situatie komt het gedrag voor?’ (Inzicht krijgen in situaties waarin het probleemgedrag voorkomt)</vt:lpstr>
      <vt:lpstr>Stap 3: ‘Hoe komt het?’  Mogelijke oorzaken: </vt:lpstr>
      <vt:lpstr> Stap 4: ‘Omschrijf zo specifiek mogelijk het doel’  </vt:lpstr>
      <vt:lpstr>Stap 5: ‘Wat ga je er aan doen?’</vt:lpstr>
      <vt:lpstr>Interventies : </vt:lpstr>
      <vt:lpstr>Stap 6: ‘Heeft het geholpen?’ Is het doel bereikt?</vt:lpstr>
    </vt:vector>
  </TitlesOfParts>
  <Company>ROC Mondriaan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Probleemgedrag</dc:title>
  <dc:creator>Destree, N.C.</dc:creator>
  <cp:lastModifiedBy>PB</cp:lastModifiedBy>
  <cp:revision>17</cp:revision>
  <dcterms:created xsi:type="dcterms:W3CDTF">2013-08-23T20:16:01Z</dcterms:created>
  <dcterms:modified xsi:type="dcterms:W3CDTF">2013-08-23T20:50:53Z</dcterms:modified>
</cp:coreProperties>
</file>